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74" r:id="rId4"/>
    <p:sldId id="275" r:id="rId5"/>
    <p:sldId id="276" r:id="rId6"/>
    <p:sldId id="277" r:id="rId7"/>
    <p:sldId id="278" r:id="rId8"/>
    <p:sldId id="267" r:id="rId9"/>
    <p:sldId id="282" r:id="rId10"/>
    <p:sldId id="268" r:id="rId11"/>
    <p:sldId id="281" r:id="rId12"/>
    <p:sldId id="280" r:id="rId13"/>
    <p:sldId id="272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92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D9AD-F8B9-F04D-974C-4CDEC281550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13F98-8685-1749-B05B-A9BFBF13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9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9F1EE-DE78-9540-A047-BA66DA729A2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F5BAE-BD8A-C341-9AAF-643CBE65B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9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3736-04D4-CB43-B497-9044B2993CBC}" type="datetime1">
              <a:rPr lang="en-CA" smtClean="0"/>
              <a:t>2020-11-02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EAA0-B3B1-CF4E-9734-8077C6ECE190}" type="datetime1">
              <a:rPr lang="en-CA" smtClean="0"/>
              <a:t>2020-11-02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08BAC-7068-894D-A7C7-75AFA0DCA049}" type="datetime1">
              <a:rPr lang="en-CA" smtClean="0"/>
              <a:t>2020-11-02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4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1F16-83B3-E443-B99A-BB168A062FCC}" type="datetime1">
              <a:rPr lang="en-CA" smtClean="0"/>
              <a:t>2020-11-02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9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DFF19-69E1-4C4B-87B8-05083914548A}" type="datetime1">
              <a:rPr lang="en-CA" smtClean="0"/>
              <a:t>2020-11-02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81E5-E0D8-424A-A31D-8D0C97BAE12B}" type="datetime1">
              <a:rPr lang="en-CA" smtClean="0"/>
              <a:t>2020-11-02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9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0115-A84D-BB49-9C14-3842C3CDE6B9}" type="datetime1">
              <a:rPr lang="en-CA" smtClean="0"/>
              <a:t>2020-11-02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3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6090-D92D-8346-ADA9-CB191B3EDED3}" type="datetime1">
              <a:rPr lang="en-CA" smtClean="0"/>
              <a:t>2020-11-02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30C-DB57-8A43-A1AD-22369E78E894}" type="datetime1">
              <a:rPr lang="en-CA" smtClean="0"/>
              <a:t>2020-11-02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9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6DF9-7952-AB4B-80E1-054BFC0A2C9F}" type="datetime1">
              <a:rPr lang="en-CA" smtClean="0"/>
              <a:t>2020-11-02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7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5B13-3182-6B40-9B30-274969F856ED}" type="datetime1">
              <a:rPr lang="en-CA" smtClean="0"/>
              <a:t>2020-11-02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51AF0-797F-6349-8673-D55F14E18FC2}" type="datetime1">
              <a:rPr lang="en-CA" smtClean="0"/>
              <a:t>2020-11-02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1FDB-34FA-4745-9C1D-7D493C3F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5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jpe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2.jpeg"/><Relationship Id="rId4" Type="http://schemas.openxmlformats.org/officeDocument/2006/relationships/image" Target="../media/image13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3426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Testing Probiotics to Reduce Nitrogen Fertilizer and Water Usage in </a:t>
            </a:r>
            <a:r>
              <a:rPr lang="en-GB" b="1" dirty="0" err="1"/>
              <a:t>Turfgrasses</a:t>
            </a:r>
            <a:r>
              <a:rPr lang="en-GB" b="1" dirty="0"/>
              <a:t>: </a:t>
            </a:r>
            <a:br>
              <a:rPr lang="en-GB" b="1" dirty="0"/>
            </a:br>
            <a:r>
              <a:rPr lang="en-GB" b="1" u="sng" dirty="0"/>
              <a:t>Project Funded by OTRF</a:t>
            </a:r>
            <a:r>
              <a:rPr lang="en-CA" u="sng" dirty="0"/>
              <a:t> 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6524" y="4371448"/>
            <a:ext cx="6400800" cy="198490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Manish N. Raizada</a:t>
            </a:r>
          </a:p>
          <a:p>
            <a:r>
              <a:rPr lang="en-US" sz="2800" dirty="0">
                <a:latin typeface="Arial"/>
                <a:cs typeface="Arial"/>
              </a:rPr>
              <a:t>Professor</a:t>
            </a:r>
          </a:p>
          <a:p>
            <a:r>
              <a:rPr lang="en-US" sz="2800" dirty="0">
                <a:latin typeface="Arial"/>
                <a:cs typeface="Arial"/>
              </a:rPr>
              <a:t>University of Guelph</a:t>
            </a:r>
          </a:p>
        </p:txBody>
      </p:sp>
      <p:grpSp>
        <p:nvGrpSpPr>
          <p:cNvPr id="4" name="Group 13"/>
          <p:cNvGrpSpPr>
            <a:grpSpLocks noChangeAspect="1"/>
          </p:cNvGrpSpPr>
          <p:nvPr/>
        </p:nvGrpSpPr>
        <p:grpSpPr bwMode="auto">
          <a:xfrm>
            <a:off x="3331553" y="376204"/>
            <a:ext cx="2762723" cy="782120"/>
            <a:chOff x="152400" y="1874838"/>
            <a:chExt cx="3429000" cy="971550"/>
          </a:xfrm>
        </p:grpSpPr>
        <p:pic>
          <p:nvPicPr>
            <p:cNvPr id="5" name="Picture 2" descr="http://www.uoguelph.ca/info/graphicstandards/files/UofGidentifie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75" y="1874838"/>
              <a:ext cx="2917825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Cornersto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05000"/>
              <a:ext cx="598488" cy="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47" y="4531085"/>
            <a:ext cx="3226983" cy="80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5"/>
    </mc:Choice>
    <mc:Fallback xmlns="">
      <p:transition xmlns:p14="http://schemas.microsoft.com/office/powerpoint/2010/main" spd="slow" advTm="1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4" y="880968"/>
            <a:ext cx="8510565" cy="4525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5. </a:t>
            </a:r>
            <a:r>
              <a:rPr lang="en-CA" sz="2000" dirty="0">
                <a:latin typeface="Arial"/>
                <a:cs typeface="Arial"/>
              </a:rPr>
              <a:t>Test 14 best probiotic strains with diverse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 err="1">
                <a:latin typeface="Arial"/>
                <a:cs typeface="Arial"/>
              </a:rPr>
              <a:t>turfgrass</a:t>
            </a:r>
            <a:r>
              <a:rPr lang="en-CA" sz="2000" dirty="0">
                <a:latin typeface="Arial"/>
                <a:cs typeface="Arial"/>
              </a:rPr>
              <a:t> and forage grass varieties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indoors to find most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compatible host genotypes (ongoing 2018-2019):</a:t>
            </a: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Arial"/>
                <a:cs typeface="Arial"/>
              </a:rPr>
              <a:t>.</a:t>
            </a: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78051"/>
            <a:ext cx="8100034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orage NUE expt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28" y="1033656"/>
            <a:ext cx="2258456" cy="149881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-2451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/>
                <a:cs typeface="Arial"/>
              </a:rPr>
              <a:t>Research Pipeline (2008-2020)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4"/>
    </mc:Choice>
    <mc:Fallback xmlns="">
      <p:transition xmlns:p14="http://schemas.microsoft.com/office/powerpoint/2010/main" spd="slow" advTm="2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324" y="144463"/>
            <a:ext cx="8510565" cy="4525963"/>
          </a:xfrm>
        </p:spPr>
        <p:txBody>
          <a:bodyPr>
            <a:noAutofit/>
          </a:bodyPr>
          <a:lstStyle/>
          <a:p>
            <a:r>
              <a:rPr lang="en-CA" sz="2000" dirty="0"/>
              <a:t>--Annual ryegrass - </a:t>
            </a:r>
            <a:r>
              <a:rPr lang="en-CA" sz="2000" dirty="0" err="1"/>
              <a:t>Lolium</a:t>
            </a:r>
            <a:r>
              <a:rPr lang="en-CA" sz="2000" dirty="0"/>
              <a:t> </a:t>
            </a:r>
            <a:r>
              <a:rPr lang="en-CA" sz="2000" dirty="0" err="1"/>
              <a:t>multiflorum</a:t>
            </a:r>
            <a:endParaRPr lang="en-CA" sz="2000" dirty="0"/>
          </a:p>
          <a:p>
            <a:r>
              <a:rPr lang="en-CA" sz="2000" dirty="0"/>
              <a:t>--Rough bluegrass – </a:t>
            </a:r>
            <a:r>
              <a:rPr lang="en-CA" sz="2000" dirty="0" err="1"/>
              <a:t>Poa</a:t>
            </a:r>
            <a:r>
              <a:rPr lang="en-CA" sz="2000" dirty="0"/>
              <a:t> </a:t>
            </a:r>
            <a:r>
              <a:rPr lang="en-CA" sz="2000" dirty="0" err="1"/>
              <a:t>trivialis</a:t>
            </a:r>
            <a:endParaRPr lang="en-CA" sz="2000" dirty="0"/>
          </a:p>
          <a:p>
            <a:r>
              <a:rPr lang="en-CA" sz="2000" dirty="0"/>
              <a:t>--Jackrabbit Kentucky Bluegrass – </a:t>
            </a:r>
            <a:r>
              <a:rPr lang="en-CA" sz="2000" dirty="0" err="1"/>
              <a:t>Poa</a:t>
            </a:r>
            <a:r>
              <a:rPr lang="en-CA" sz="2000" dirty="0"/>
              <a:t> </a:t>
            </a:r>
            <a:r>
              <a:rPr lang="en-CA" sz="2000" dirty="0" err="1"/>
              <a:t>pratensis</a:t>
            </a:r>
            <a:r>
              <a:rPr lang="en-CA" sz="2000" dirty="0"/>
              <a:t> Jackrabbit</a:t>
            </a:r>
          </a:p>
          <a:p>
            <a:r>
              <a:rPr lang="en-CA" sz="2000" dirty="0"/>
              <a:t>--Kentucky bluegrass – </a:t>
            </a:r>
            <a:r>
              <a:rPr lang="en-CA" sz="2000" dirty="0" err="1"/>
              <a:t>Poa</a:t>
            </a:r>
            <a:r>
              <a:rPr lang="en-CA" sz="2000" dirty="0"/>
              <a:t> </a:t>
            </a:r>
            <a:r>
              <a:rPr lang="en-CA" sz="2000" dirty="0" err="1"/>
              <a:t>pratensis</a:t>
            </a:r>
            <a:r>
              <a:rPr lang="en-CA" sz="2000" dirty="0"/>
              <a:t> </a:t>
            </a:r>
          </a:p>
          <a:p>
            <a:r>
              <a:rPr lang="en-CA" sz="2000" dirty="0"/>
              <a:t>--Canada bluegrass – </a:t>
            </a:r>
            <a:r>
              <a:rPr lang="en-CA" sz="2000" dirty="0" err="1"/>
              <a:t>Poa</a:t>
            </a:r>
            <a:r>
              <a:rPr lang="en-CA" sz="2000" dirty="0"/>
              <a:t> </a:t>
            </a:r>
            <a:r>
              <a:rPr lang="en-CA" sz="2000" dirty="0" err="1"/>
              <a:t>compressa</a:t>
            </a:r>
            <a:endParaRPr lang="en-CA" sz="2000" dirty="0"/>
          </a:p>
          <a:p>
            <a:r>
              <a:rPr lang="en-CA" sz="2000" dirty="0"/>
              <a:t>--Timothy – </a:t>
            </a:r>
            <a:r>
              <a:rPr lang="en-CA" sz="2000" dirty="0" err="1"/>
              <a:t>Phleum</a:t>
            </a:r>
            <a:r>
              <a:rPr lang="en-CA" sz="2000" dirty="0"/>
              <a:t> </a:t>
            </a:r>
            <a:r>
              <a:rPr lang="en-CA" sz="2000" dirty="0" err="1"/>
              <a:t>pratense</a:t>
            </a:r>
            <a:r>
              <a:rPr lang="en-CA" sz="2000" dirty="0"/>
              <a:t>  – Climax</a:t>
            </a:r>
          </a:p>
          <a:p>
            <a:r>
              <a:rPr lang="en-CA" sz="2000" dirty="0"/>
              <a:t>--Perennial ryegrass – </a:t>
            </a:r>
            <a:r>
              <a:rPr lang="en-CA" sz="2000" dirty="0" err="1"/>
              <a:t>Lolium</a:t>
            </a:r>
            <a:r>
              <a:rPr lang="en-CA" sz="2000" dirty="0"/>
              <a:t> </a:t>
            </a:r>
            <a:r>
              <a:rPr lang="en-CA" sz="2000" dirty="0" err="1"/>
              <a:t>perenne</a:t>
            </a:r>
            <a:r>
              <a:rPr lang="en-CA" sz="2000" dirty="0"/>
              <a:t>  – Fiesta 4</a:t>
            </a:r>
          </a:p>
          <a:p>
            <a:r>
              <a:rPr lang="en-CA" sz="2000" dirty="0"/>
              <a:t>--</a:t>
            </a:r>
            <a:r>
              <a:rPr lang="en-CA" sz="2000" dirty="0" err="1"/>
              <a:t>Chewings</a:t>
            </a:r>
            <a:r>
              <a:rPr lang="en-CA" sz="2000" dirty="0"/>
              <a:t> fescue – </a:t>
            </a:r>
            <a:r>
              <a:rPr lang="en-CA" sz="2000" dirty="0" err="1"/>
              <a:t>Festuca</a:t>
            </a:r>
            <a:r>
              <a:rPr lang="en-CA" sz="2000" dirty="0"/>
              <a:t> </a:t>
            </a:r>
            <a:r>
              <a:rPr lang="en-CA" sz="2000" dirty="0" err="1"/>
              <a:t>rubra</a:t>
            </a:r>
            <a:r>
              <a:rPr lang="en-CA" sz="2000" dirty="0"/>
              <a:t> </a:t>
            </a:r>
            <a:r>
              <a:rPr lang="en-CA" sz="2000" dirty="0" err="1"/>
              <a:t>var</a:t>
            </a:r>
            <a:r>
              <a:rPr lang="en-CA" sz="2000" dirty="0"/>
              <a:t> commutate</a:t>
            </a:r>
          </a:p>
          <a:p>
            <a:r>
              <a:rPr lang="en-CA" sz="2000" dirty="0"/>
              <a:t>--Sheep fescue – </a:t>
            </a:r>
            <a:r>
              <a:rPr lang="en-CA" sz="2000" dirty="0" err="1"/>
              <a:t>Festuca</a:t>
            </a:r>
            <a:r>
              <a:rPr lang="en-CA" sz="2000" dirty="0"/>
              <a:t> </a:t>
            </a:r>
            <a:r>
              <a:rPr lang="en-CA" sz="2000" dirty="0" err="1"/>
              <a:t>ovina</a:t>
            </a:r>
            <a:r>
              <a:rPr lang="en-CA" sz="2000" dirty="0"/>
              <a:t> – </a:t>
            </a:r>
            <a:r>
              <a:rPr lang="en-CA" sz="2000" dirty="0" err="1"/>
              <a:t>Quatro</a:t>
            </a:r>
            <a:endParaRPr lang="en-CA" sz="2000" dirty="0"/>
          </a:p>
          <a:p>
            <a:r>
              <a:rPr lang="en-CA" sz="2000" dirty="0"/>
              <a:t>--Hard fescue – </a:t>
            </a:r>
            <a:r>
              <a:rPr lang="en-CA" sz="2000" dirty="0" err="1"/>
              <a:t>Festuca</a:t>
            </a:r>
            <a:r>
              <a:rPr lang="en-CA" sz="2000" dirty="0"/>
              <a:t> </a:t>
            </a:r>
            <a:r>
              <a:rPr lang="en-CA" sz="2000" dirty="0" err="1"/>
              <a:t>longifolia</a:t>
            </a:r>
            <a:endParaRPr lang="en-CA" sz="2000" dirty="0"/>
          </a:p>
          <a:p>
            <a:r>
              <a:rPr lang="en-CA" sz="2000" dirty="0"/>
              <a:t>--Tall fescue – </a:t>
            </a:r>
            <a:r>
              <a:rPr lang="en-CA" sz="2000" dirty="0" err="1"/>
              <a:t>Lolium</a:t>
            </a:r>
            <a:r>
              <a:rPr lang="en-CA" sz="2000" dirty="0"/>
              <a:t> </a:t>
            </a:r>
            <a:r>
              <a:rPr lang="en-CA" sz="2000" dirty="0" err="1"/>
              <a:t>arundinacea</a:t>
            </a:r>
            <a:r>
              <a:rPr lang="en-CA" sz="2000" dirty="0"/>
              <a:t> Carnival</a:t>
            </a:r>
          </a:p>
          <a:p>
            <a:r>
              <a:rPr lang="en-CA" sz="2000" dirty="0"/>
              <a:t>--</a:t>
            </a:r>
            <a:r>
              <a:rPr lang="en-CA" sz="2000" dirty="0" err="1"/>
              <a:t>Orchardgrass</a:t>
            </a:r>
            <a:r>
              <a:rPr lang="en-CA" sz="2000" dirty="0"/>
              <a:t> – </a:t>
            </a:r>
            <a:r>
              <a:rPr lang="en-CA" sz="2000" dirty="0" err="1"/>
              <a:t>Dactylis</a:t>
            </a:r>
            <a:r>
              <a:rPr lang="en-CA" sz="2000" dirty="0"/>
              <a:t> </a:t>
            </a:r>
            <a:r>
              <a:rPr lang="en-CA" sz="2000" dirty="0" err="1"/>
              <a:t>glomerata</a:t>
            </a:r>
            <a:r>
              <a:rPr lang="en-CA" sz="2000" dirty="0"/>
              <a:t>  Echelon</a:t>
            </a:r>
          </a:p>
          <a:p>
            <a:r>
              <a:rPr lang="en-CA" sz="2000" dirty="0"/>
              <a:t>--Smooth </a:t>
            </a:r>
            <a:r>
              <a:rPr lang="en-CA" sz="2000" dirty="0" err="1"/>
              <a:t>bromegrass</a:t>
            </a:r>
            <a:r>
              <a:rPr lang="en-CA" sz="2000" dirty="0"/>
              <a:t> – </a:t>
            </a:r>
            <a:r>
              <a:rPr lang="en-CA" sz="2000" dirty="0" err="1"/>
              <a:t>Bromus</a:t>
            </a:r>
            <a:r>
              <a:rPr lang="en-CA" sz="2000" dirty="0"/>
              <a:t> </a:t>
            </a:r>
            <a:r>
              <a:rPr lang="en-CA" sz="2000" dirty="0" err="1"/>
              <a:t>inermis</a:t>
            </a:r>
            <a:r>
              <a:rPr lang="en-CA" sz="2000" dirty="0"/>
              <a:t> Coated Radisson</a:t>
            </a:r>
          </a:p>
          <a:p>
            <a:r>
              <a:rPr lang="en-CA" sz="2000" dirty="0"/>
              <a:t>--Creeping </a:t>
            </a:r>
            <a:r>
              <a:rPr lang="en-CA" sz="2000" dirty="0" err="1"/>
              <a:t>bentgrass</a:t>
            </a:r>
            <a:r>
              <a:rPr lang="en-CA" sz="2000" dirty="0"/>
              <a:t> – </a:t>
            </a:r>
            <a:r>
              <a:rPr lang="en-CA" sz="2000" dirty="0" err="1"/>
              <a:t>Agrostis</a:t>
            </a:r>
            <a:r>
              <a:rPr lang="en-CA" sz="2000" dirty="0"/>
              <a:t> </a:t>
            </a:r>
            <a:r>
              <a:rPr lang="en-CA" sz="2000" dirty="0" err="1"/>
              <a:t>stolonifera</a:t>
            </a:r>
            <a:r>
              <a:rPr lang="en-CA" sz="2000" dirty="0"/>
              <a:t> Penn A4</a:t>
            </a:r>
          </a:p>
          <a:p>
            <a:r>
              <a:rPr lang="en-CA" sz="2000" dirty="0"/>
              <a:t>--Common Creeping </a:t>
            </a:r>
            <a:r>
              <a:rPr lang="en-CA" sz="2000" dirty="0" err="1"/>
              <a:t>bentgrass</a:t>
            </a:r>
            <a:r>
              <a:rPr lang="en-CA" sz="2000" dirty="0"/>
              <a:t> – </a:t>
            </a:r>
            <a:r>
              <a:rPr lang="en-CA" sz="2000" dirty="0" err="1"/>
              <a:t>Agrostis</a:t>
            </a:r>
            <a:r>
              <a:rPr lang="en-CA" sz="2000" dirty="0"/>
              <a:t> </a:t>
            </a:r>
            <a:r>
              <a:rPr lang="en-CA" sz="2000" dirty="0" err="1"/>
              <a:t>stolonifera</a:t>
            </a:r>
            <a:endParaRPr lang="en-CA" sz="2000" dirty="0"/>
          </a:p>
          <a:p>
            <a:r>
              <a:rPr lang="en-CA" sz="2000" dirty="0"/>
              <a:t>--Redtop </a:t>
            </a:r>
            <a:r>
              <a:rPr lang="en-CA" sz="2000" dirty="0" err="1"/>
              <a:t>bentgrass</a:t>
            </a:r>
            <a:r>
              <a:rPr lang="en-CA" sz="2000" dirty="0"/>
              <a:t>– </a:t>
            </a:r>
            <a:r>
              <a:rPr lang="en-CA" sz="2000" dirty="0" err="1"/>
              <a:t>Agrostis</a:t>
            </a:r>
            <a:r>
              <a:rPr lang="en-CA" sz="2000" dirty="0"/>
              <a:t> gigantean</a:t>
            </a:r>
          </a:p>
          <a:p>
            <a:r>
              <a:rPr lang="en-CA" sz="2000" dirty="0"/>
              <a:t>--Western wheatgrass – </a:t>
            </a:r>
            <a:r>
              <a:rPr lang="en-CA" sz="2000" dirty="0" err="1"/>
              <a:t>Pascopyrum</a:t>
            </a:r>
            <a:r>
              <a:rPr lang="en-CA" sz="2000" dirty="0"/>
              <a:t> </a:t>
            </a:r>
            <a:r>
              <a:rPr lang="en-CA" sz="2000" dirty="0" err="1"/>
              <a:t>smithii</a:t>
            </a:r>
            <a:endParaRPr lang="en-CA" sz="2000" dirty="0"/>
          </a:p>
          <a:p>
            <a:r>
              <a:rPr lang="en-CA" sz="2000" dirty="0"/>
              <a:t>--Creeping Red fescue – </a:t>
            </a:r>
            <a:r>
              <a:rPr lang="en-CA" sz="2000" dirty="0" err="1"/>
              <a:t>Festuca</a:t>
            </a:r>
            <a:r>
              <a:rPr lang="en-CA" sz="2000" dirty="0"/>
              <a:t> </a:t>
            </a:r>
            <a:r>
              <a:rPr lang="en-CA" sz="2000" dirty="0" err="1"/>
              <a:t>rubra</a:t>
            </a:r>
            <a:endParaRPr lang="en-CA" sz="2000" dirty="0"/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Arial"/>
                <a:cs typeface="Arial"/>
              </a:rPr>
              <a:t>.</a:t>
            </a: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"/>
    </mc:Choice>
    <mc:Fallback xmlns="">
      <p:transition xmlns:p14="http://schemas.microsoft.com/office/powerpoint/2010/main" spd="slow" advTm="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4" y="880968"/>
            <a:ext cx="8510565" cy="4525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5. </a:t>
            </a:r>
            <a:r>
              <a:rPr lang="en-CA" sz="2000" dirty="0">
                <a:latin typeface="Arial"/>
                <a:cs typeface="Arial"/>
              </a:rPr>
              <a:t>Test 14 best probiotic strains with diverse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 err="1">
                <a:latin typeface="Arial"/>
                <a:cs typeface="Arial"/>
              </a:rPr>
              <a:t>turfgrass</a:t>
            </a:r>
            <a:r>
              <a:rPr lang="en-CA" sz="2000" dirty="0">
                <a:latin typeface="Arial"/>
                <a:cs typeface="Arial"/>
              </a:rPr>
              <a:t> varieties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indoors to find most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compatible host genotypes (ongoing 2018-2020)</a:t>
            </a: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6. </a:t>
            </a:r>
            <a:r>
              <a:rPr lang="en-CA" sz="2000" dirty="0">
                <a:solidFill>
                  <a:srgbClr val="008000"/>
                </a:solidFill>
                <a:latin typeface="Arial"/>
                <a:cs typeface="Arial"/>
              </a:rPr>
              <a:t>FUTURE</a:t>
            </a:r>
            <a:r>
              <a:rPr lang="en-CA" sz="2000" dirty="0">
                <a:latin typeface="Arial"/>
                <a:cs typeface="Arial"/>
              </a:rPr>
              <a:t>:  </a:t>
            </a:r>
            <a:r>
              <a:rPr lang="en-US" sz="2000" dirty="0">
                <a:latin typeface="Arial"/>
                <a:cs typeface="Arial"/>
              </a:rPr>
              <a:t>With the best microbes, use laboratory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Arial"/>
                <a:cs typeface="Arial"/>
              </a:rPr>
              <a:t>directed evolution to evolve improved turf colonization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Arial"/>
                <a:cs typeface="Arial"/>
              </a:rPr>
              <a:t>improved nitrogen/drought activities.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7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FUTURE: </a:t>
            </a:r>
            <a:r>
              <a:rPr lang="en-US" sz="2000" dirty="0">
                <a:latin typeface="Arial"/>
                <a:cs typeface="Arial"/>
              </a:rPr>
              <a:t>Conduct turf field trials using best microbes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Arial"/>
                <a:cs typeface="Arial"/>
              </a:rPr>
              <a:t>and most compatible hosts, along with further bacterial evolution.</a:t>
            </a: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78051"/>
            <a:ext cx="8100034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orage NUE expt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28" y="1033656"/>
            <a:ext cx="2258456" cy="149881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-2451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/>
                <a:cs typeface="Arial"/>
              </a:rPr>
              <a:t>Research Pipeline (2008-2020)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94149A-5522-4C5E-AE2F-32782B0D5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280" y="3080172"/>
            <a:ext cx="1625524" cy="1315366"/>
          </a:xfrm>
          <a:prstGeom prst="rect">
            <a:avLst/>
          </a:prstGeom>
        </p:spPr>
      </p:pic>
      <p:pic>
        <p:nvPicPr>
          <p:cNvPr id="12" name="Picture 3" descr="C:\Users\Travis\Documents\School\PhD\Field Work Summer and Fall 2014\Photos\Bill and Gregs plots\P1090474.JPG"/>
          <p:cNvPicPr>
            <a:picLocks noChangeAspect="1" noChangeArrowheads="1"/>
          </p:cNvPicPr>
          <p:nvPr/>
        </p:nvPicPr>
        <p:blipFill>
          <a:blip r:embed="rId6" cstate="print"/>
          <a:srcRect r="2500"/>
          <a:stretch>
            <a:fillRect/>
          </a:stretch>
        </p:blipFill>
        <p:spPr bwMode="auto">
          <a:xfrm>
            <a:off x="7376172" y="5017159"/>
            <a:ext cx="1625524" cy="1315366"/>
          </a:xfrm>
          <a:prstGeom prst="rect">
            <a:avLst/>
          </a:prstGeom>
          <a:noFill/>
        </p:spPr>
      </p:pic>
      <p:sp>
        <p:nvSpPr>
          <p:cNvPr id="15" name="Isosceles Triangle 14"/>
          <p:cNvSpPr/>
          <p:nvPr/>
        </p:nvSpPr>
        <p:spPr>
          <a:xfrm rot="10800000">
            <a:off x="7773107" y="2686451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0800000">
            <a:off x="7936203" y="4566709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20724" y="3987012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Nitrogen export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3"/>
    </mc:Choice>
    <mc:Fallback xmlns="">
      <p:transition xmlns:p14="http://schemas.microsoft.com/office/powerpoint/2010/main" spd="slow" advTm="2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8308" y="-12736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Project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43" y="1163773"/>
            <a:ext cx="7391552" cy="56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Safe seed/soil inoculant that: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1. Reduces turf </a:t>
            </a:r>
            <a:r>
              <a:rPr lang="en-US" sz="2400" u="sng" dirty="0">
                <a:solidFill>
                  <a:srgbClr val="000000"/>
                </a:solidFill>
                <a:latin typeface="Arial"/>
                <a:cs typeface="Arial"/>
              </a:rPr>
              <a:t>demand for inorganic nitrogen  fertilizer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under field conditions.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2. 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Improves root growth to </a:t>
            </a:r>
            <a:r>
              <a:rPr lang="en-CA" sz="2400" u="sng" dirty="0">
                <a:solidFill>
                  <a:srgbClr val="000000"/>
                </a:solidFill>
                <a:latin typeface="Arial"/>
                <a:cs typeface="Arial"/>
              </a:rPr>
              <a:t>improve water uptake 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And ability to withstand dry periods.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3.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Creates additional </a:t>
            </a:r>
            <a:r>
              <a:rPr lang="en-CA" sz="2400" u="sng" dirty="0">
                <a:solidFill>
                  <a:srgbClr val="000000"/>
                </a:solidFill>
                <a:latin typeface="Arial"/>
                <a:cs typeface="Arial"/>
              </a:rPr>
              <a:t>multi-function benefits 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(e.g. disease resistance) that may boost overall health.</a:t>
            </a:r>
          </a:p>
          <a:p>
            <a:pPr marL="0" lvl="0" indent="0">
              <a:buNone/>
            </a:pPr>
            <a:endParaRPr lang="en-CA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92471"/>
            <a:ext cx="6019800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05069E4-7B71-4E26-A164-822764149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9" t="-1059" r="31863" b="19493"/>
          <a:stretch/>
        </p:blipFill>
        <p:spPr>
          <a:xfrm>
            <a:off x="7315200" y="1041040"/>
            <a:ext cx="1549400" cy="5593814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6"/>
    </mc:Choice>
    <mc:Fallback xmlns="">
      <p:transition xmlns:p14="http://schemas.microsoft.com/office/powerpoint/2010/main" spd="slow" advTm="2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4808" y="-23818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42" y="815911"/>
            <a:ext cx="8576257" cy="62706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Funding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Ontario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Turfgrass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Research Foundation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Quebec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Turfgrass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Research Foundation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NSERC Ideas to Innovation (I2I)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Previous and Current Personnel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Dr. Travis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Goron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post-doctoral fellow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Dr. Malinda 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Thilakarathna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post-doctoral fellow</a:t>
            </a:r>
          </a:p>
          <a:p>
            <a:pPr marL="0" lvl="0" indent="0">
              <a:buNone/>
            </a:pP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Hanan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Shehata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PhD student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David Johnston-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Monje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PhD student</a:t>
            </a:r>
          </a:p>
          <a:p>
            <a:pPr marL="0" lvl="0" indent="0">
              <a:buNone/>
            </a:pP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Anuja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Shrestha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technician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Chris 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Dumigan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 MSc student</a:t>
            </a:r>
          </a:p>
          <a:p>
            <a:pPr marL="0" lvl="0" indent="0">
              <a:buNone/>
            </a:pPr>
            <a:endParaRPr lang="en-CA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>
              <a:buNone/>
            </a:pPr>
            <a:r>
              <a:rPr lang="en-CA" sz="2400" b="1" dirty="0">
                <a:solidFill>
                  <a:srgbClr val="000000"/>
                </a:solidFill>
                <a:latin typeface="Arial"/>
                <a:cs typeface="Arial"/>
              </a:rPr>
              <a:t>Special Thanks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Prof. Eric Lyons (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U.Guelph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FF"/>
                </a:solidFill>
                <a:latin typeface="Arial"/>
                <a:cs typeface="Arial"/>
              </a:rPr>
              <a:t>Debbie Conrad (OTRF)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Gavin Carnegie (</a:t>
            </a:r>
            <a:r>
              <a:rPr lang="en-CA" sz="2400" dirty="0" err="1">
                <a:solidFill>
                  <a:srgbClr val="000000"/>
                </a:solidFill>
                <a:latin typeface="Arial"/>
                <a:cs typeface="Arial"/>
              </a:rPr>
              <a:t>PickSeeds</a:t>
            </a: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GTI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000000"/>
                </a:solidFill>
                <a:latin typeface="Arial"/>
                <a:cs typeface="Arial"/>
              </a:rPr>
              <a:t>QTRF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27371"/>
            <a:ext cx="8168678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0"/>
    </mc:Choice>
    <mc:Fallback xmlns="">
      <p:transition xmlns:p14="http://schemas.microsoft.com/office/powerpoint/2010/main" spd="slow" advTm="3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3705" y="-253902"/>
            <a:ext cx="8009543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Challenges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11" y="797884"/>
            <a:ext cx="88381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&gt;The world is projected to consume $127 billion USD of synthetic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nitrogen fertilizer </a:t>
            </a:r>
            <a:r>
              <a:rPr lang="en-US" sz="2400" dirty="0">
                <a:latin typeface="Arial"/>
                <a:cs typeface="Arial"/>
              </a:rPr>
              <a:t>by 2022.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&gt;Climate change may worsen periods of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drought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&gt;Growing demands to reduce the negative impacts of turf.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&gt;Similar to the human gut, plants are inhabited by microbes.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&gt;’Inoculants' or ‘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biologicals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’ are probiotic microbes that can be coated onto seeds or sprayed onto plants, to reduce the need for fertilizers and irrigation.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&gt;The global ‘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biofertilizer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’ market is growing exponentially, from $1.4 billion in 2016 to ~$4 billion projected by 2023.</a:t>
            </a:r>
            <a:r>
              <a:rPr lang="en-CA" sz="2400" dirty="0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08543"/>
            <a:ext cx="7375362" cy="1985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"/>
    </mc:Choice>
    <mc:Fallback xmlns="">
      <p:transition xmlns:p14="http://schemas.microsoft.com/office/powerpoint/2010/main" spd="slow" advTm="1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3705" y="-253902"/>
            <a:ext cx="8009543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Challenges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11" y="797884"/>
            <a:ext cx="88381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&gt;The world is projected to consume $127 billion USD of synthetic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nitrogen fertilizer </a:t>
            </a:r>
            <a:r>
              <a:rPr lang="en-US" sz="2400" dirty="0">
                <a:latin typeface="Arial"/>
                <a:cs typeface="Arial"/>
              </a:rPr>
              <a:t>by 2022.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&gt;Climate change may worsen periods of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drought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&gt;Growing demands to reduce the negative impacts of turf.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&gt;Similar to the human gut, plants are inhabited by microbes.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&gt;’Inoculants' or ‘</a:t>
            </a:r>
            <a:r>
              <a:rPr lang="en-US" sz="2400" dirty="0" err="1">
                <a:latin typeface="Arial"/>
                <a:cs typeface="Arial"/>
              </a:rPr>
              <a:t>biologicals</a:t>
            </a:r>
            <a:r>
              <a:rPr lang="en-US" sz="2400" dirty="0">
                <a:latin typeface="Arial"/>
                <a:cs typeface="Arial"/>
              </a:rPr>
              <a:t>’ are probiotic microbes that can be coated onto seeds or sprayed onto plants, to reduce the need for fertilizers and irrigation.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&gt;The global ‘</a:t>
            </a:r>
            <a:r>
              <a:rPr lang="en-US" sz="2400" dirty="0" err="1">
                <a:latin typeface="Arial"/>
                <a:cs typeface="Arial"/>
              </a:rPr>
              <a:t>biofertilizer</a:t>
            </a:r>
            <a:r>
              <a:rPr lang="en-US" sz="2400" dirty="0">
                <a:latin typeface="Arial"/>
                <a:cs typeface="Arial"/>
              </a:rPr>
              <a:t>’ market is growing exponentially, from $1.4 billion in 2016 to ~$4 billion projected by 2023.</a:t>
            </a:r>
            <a:r>
              <a:rPr lang="en-CA" sz="2400" dirty="0">
                <a:effectLst/>
                <a:latin typeface="Arial"/>
                <a:cs typeface="Arial"/>
              </a:rPr>
              <a:t> 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08543"/>
            <a:ext cx="7375362" cy="1985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2"/>
    </mc:Choice>
    <mc:Fallback xmlns="">
      <p:transition xmlns:p14="http://schemas.microsoft.com/office/powerpoint/2010/main" spd="slow" advTm="2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3705" y="-253902"/>
            <a:ext cx="8009543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Challenges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11" y="797884"/>
            <a:ext cx="88381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&gt;The world is projected to consume $127 billion USD of synthetic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nitrogen fertilizer </a:t>
            </a:r>
            <a:r>
              <a:rPr lang="en-US" sz="2400" dirty="0">
                <a:latin typeface="Arial"/>
                <a:cs typeface="Arial"/>
              </a:rPr>
              <a:t>by 2022.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&gt;Climate change may worsen periods of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drought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&gt;Growing demands to reduce the negative impacts of turf.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&gt;Similar to the human gut, plants are inhabited by microbes.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&gt;’Inoculants' or ‘</a:t>
            </a:r>
            <a:r>
              <a:rPr lang="en-US" sz="2400" dirty="0" err="1">
                <a:latin typeface="Arial"/>
                <a:cs typeface="Arial"/>
              </a:rPr>
              <a:t>biologicals</a:t>
            </a:r>
            <a:r>
              <a:rPr lang="en-US" sz="2400" dirty="0">
                <a:latin typeface="Arial"/>
                <a:cs typeface="Arial"/>
              </a:rPr>
              <a:t>’ are probiotic microbes that can be coated onto seeds or sprayed onto plants, to reduce the need for fertilizers and irrigation.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&gt;The global ‘</a:t>
            </a:r>
            <a:r>
              <a:rPr lang="en-US" sz="2400" dirty="0" err="1">
                <a:latin typeface="Arial"/>
                <a:cs typeface="Arial"/>
              </a:rPr>
              <a:t>biofertilizer</a:t>
            </a:r>
            <a:r>
              <a:rPr lang="en-US" sz="2400" dirty="0">
                <a:latin typeface="Arial"/>
                <a:cs typeface="Arial"/>
              </a:rPr>
              <a:t>’ market is growing exponentially, from $1.4 billion in 2016 to ~$4 billion projected by 2023.</a:t>
            </a:r>
            <a:r>
              <a:rPr lang="en-CA" sz="2400" dirty="0">
                <a:effectLst/>
                <a:latin typeface="Arial"/>
                <a:cs typeface="Arial"/>
              </a:rPr>
              <a:t> 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08543"/>
            <a:ext cx="7375362" cy="1985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967"/>
            <a:ext cx="3085796" cy="2034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34866-4CA5-4BEF-86B0-FA1378AA4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00" b="44485"/>
          <a:stretch/>
        </p:blipFill>
        <p:spPr>
          <a:xfrm>
            <a:off x="3085796" y="4968967"/>
            <a:ext cx="2956282" cy="1935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6969" y="4968967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RH=root hair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Green=probiotic cells</a:t>
            </a:r>
          </a:p>
        </p:txBody>
      </p:sp>
      <p:sp>
        <p:nvSpPr>
          <p:cNvPr id="20" name="Isosceles Triangle 19"/>
          <p:cNvSpPr/>
          <p:nvPr/>
        </p:nvSpPr>
        <p:spPr>
          <a:xfrm rot="5400000">
            <a:off x="2785351" y="5975392"/>
            <a:ext cx="854133" cy="52322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http://t0.gstatic.com/images?q=tbn:ANd9GcSDQmfEggnTSZigR97sVmIaz9hHZgLY268KifLXWsWo3hChNsQllm6X8WLw3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378" y="4968967"/>
            <a:ext cx="3207284" cy="1935748"/>
          </a:xfrm>
          <a:prstGeom prst="rect">
            <a:avLst/>
          </a:prstGeom>
          <a:noFill/>
        </p:spPr>
      </p:pic>
      <p:sp>
        <p:nvSpPr>
          <p:cNvPr id="14" name="Isosceles Triangle 13"/>
          <p:cNvSpPr/>
          <p:nvPr/>
        </p:nvSpPr>
        <p:spPr>
          <a:xfrm rot="5400000">
            <a:off x="5629213" y="5975393"/>
            <a:ext cx="854133" cy="52322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7"/>
    </mc:Choice>
    <mc:Fallback xmlns="">
      <p:transition xmlns:p14="http://schemas.microsoft.com/office/powerpoint/2010/main" spd="slow" advTm="2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8559" y="-2189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Research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50" y="917148"/>
            <a:ext cx="9013349" cy="635995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&gt;corn is a relative of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turfgrasses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and microbes are transferable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&gt;25-50% of corn probiotics (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endophytes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) from ancient Mexico/Central America </a:t>
            </a: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lost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during breeding but still exist in wild relatives &amp; traditional landraces.</a:t>
            </a: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&gt;Following 10 years of research, we have discovered 14 probiotics that boost nitrogen use efficiency (NUE) and/or stimulate root growth for better water uptake in annual ryegrass.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&gt;Probiotics may improve crop NUE and reduce N fertilizer demands by at least </a:t>
            </a:r>
            <a:r>
              <a:rPr lang="en-US" sz="2000" u="sng" dirty="0">
                <a:solidFill>
                  <a:srgbClr val="FFFFFF"/>
                </a:solidFill>
                <a:latin typeface="Arial"/>
                <a:cs typeface="Arial"/>
              </a:rPr>
              <a:t>3 potential mechanisms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CA" sz="2000" dirty="0">
                <a:solidFill>
                  <a:srgbClr val="FFFFFF"/>
                </a:solidFill>
                <a:effectLst/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1.Convert atmospheric N</a:t>
            </a:r>
            <a:r>
              <a:rPr lang="en-US" sz="2000" baseline="-25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gas into ammonia fertilizer (biological N fixation);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2. Stimulate root growth;</a:t>
            </a:r>
            <a:r>
              <a:rPr lang="en-CA" sz="2000" dirty="0">
                <a:solidFill>
                  <a:srgbClr val="FFFFFF"/>
                </a:solidFill>
                <a:effectLst/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3. Recycle internal reserves of organic N from senescing tissues, for export to growing tissues.</a:t>
            </a:r>
            <a:endParaRPr lang="en-CA" sz="2000" dirty="0"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82130"/>
            <a:ext cx="6383925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3AD2DD1-4193-42A0-8EE3-5205175A5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9204"/>
            <a:ext cx="4675255" cy="2064491"/>
          </a:xfrm>
          <a:prstGeom prst="rect">
            <a:avLst/>
          </a:prstGeom>
          <a:noFill/>
        </p:spPr>
      </p:pic>
      <p:pic>
        <p:nvPicPr>
          <p:cNvPr id="15" name="Content Placeholder 3" descr="Figure7.tif"/>
          <p:cNvPicPr>
            <a:picLocks noChangeAspect="1"/>
          </p:cNvPicPr>
          <p:nvPr/>
        </p:nvPicPr>
        <p:blipFill rotWithShape="1">
          <a:blip r:embed="rId5" cstate="print"/>
          <a:srcRect l="31865" r="-31865" b="70730"/>
          <a:stretch/>
        </p:blipFill>
        <p:spPr>
          <a:xfrm>
            <a:off x="4675256" y="1829994"/>
            <a:ext cx="6665472" cy="2109444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5400000">
            <a:off x="4525334" y="2477969"/>
            <a:ext cx="516952" cy="523221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60073" y="28251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Culturing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588" y="202230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Sources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5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8"/>
    </mc:Choice>
    <mc:Fallback xmlns="">
      <p:transition xmlns:p14="http://schemas.microsoft.com/office/powerpoint/2010/main" spd="slow" advTm="4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8559" y="-2189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Research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50" y="917148"/>
            <a:ext cx="9013349" cy="635995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&gt;corn is a relative of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turfgrasses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and microbes are transferable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&gt;25-50% of corn probiotics (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endophytes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) from ancient Mexico/Central America </a:t>
            </a: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lost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during breeding but still exist in wild relatives &amp; traditional landraces.</a:t>
            </a: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&gt;Following 10 years of research, we have discovered 14 probiotics that boost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nitrogen use efficiency (NUE)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and/or stimulate root growth for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better water uptake </a:t>
            </a:r>
            <a:r>
              <a:rPr lang="en-US" sz="2000" dirty="0">
                <a:latin typeface="Arial"/>
                <a:cs typeface="Arial"/>
              </a:rPr>
              <a:t>in annual ryegrass.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&gt;Probiotics may improve crop NUE and reduce N fertilizer demands by at least </a:t>
            </a:r>
            <a:r>
              <a:rPr lang="en-US" sz="2000" u="sng" dirty="0">
                <a:solidFill>
                  <a:srgbClr val="FFFFFF"/>
                </a:solidFill>
                <a:latin typeface="Arial"/>
                <a:cs typeface="Arial"/>
              </a:rPr>
              <a:t>3 potential mechanisms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CA" sz="2000" dirty="0">
                <a:solidFill>
                  <a:srgbClr val="FFFFFF"/>
                </a:solidFill>
                <a:effectLst/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1.Convert atmospheric N</a:t>
            </a:r>
            <a:r>
              <a:rPr lang="en-US" sz="2000" baseline="-25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gas into ammonia fertilizer (biological N fixation);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2. Stimulate root growth;</a:t>
            </a:r>
            <a:r>
              <a:rPr lang="en-CA" sz="2000" dirty="0">
                <a:solidFill>
                  <a:srgbClr val="FFFFFF"/>
                </a:solidFill>
                <a:effectLst/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3. Recycle internal reserves of organic N from senescing tissues, for export to growing tissues.</a:t>
            </a:r>
            <a:endParaRPr lang="en-CA" sz="2000" dirty="0"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82130"/>
            <a:ext cx="6383925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3AD2DD1-4193-42A0-8EE3-5205175A5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9204"/>
            <a:ext cx="4675255" cy="2064491"/>
          </a:xfrm>
          <a:prstGeom prst="rect">
            <a:avLst/>
          </a:prstGeom>
          <a:noFill/>
        </p:spPr>
      </p:pic>
      <p:pic>
        <p:nvPicPr>
          <p:cNvPr id="15" name="Content Placeholder 3" descr="Figure7.tif"/>
          <p:cNvPicPr>
            <a:picLocks noChangeAspect="1"/>
          </p:cNvPicPr>
          <p:nvPr/>
        </p:nvPicPr>
        <p:blipFill rotWithShape="1">
          <a:blip r:embed="rId5" cstate="print"/>
          <a:srcRect l="31865" r="-31865" b="70730"/>
          <a:stretch/>
        </p:blipFill>
        <p:spPr>
          <a:xfrm>
            <a:off x="4675256" y="1829994"/>
            <a:ext cx="6665472" cy="2109444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5400000">
            <a:off x="4525334" y="2477969"/>
            <a:ext cx="516952" cy="523221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60073" y="28251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Culturing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588" y="202230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Sources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3"/>
    </mc:Choice>
    <mc:Fallback xmlns="">
      <p:transition xmlns:p14="http://schemas.microsoft.com/office/powerpoint/2010/main" spd="slow" advTm="1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8559" y="-2189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Research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50" y="917148"/>
            <a:ext cx="9013349" cy="635995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&gt;corn is a relative of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turfgrasses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and microbes are transferable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&gt;25-50% of corn probiotics (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endophytes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) from ancient Mexico/Central America </a:t>
            </a: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lost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during breeding but still exist in wild relatives &amp; traditional landraces.</a:t>
            </a: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&gt;Following 10 years of research, we have discovered 14 probiotics that boost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nitrogen use efficiency (NUE)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and/or stimulate root growth for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better water uptake </a:t>
            </a:r>
            <a:r>
              <a:rPr lang="en-US" sz="2000" dirty="0">
                <a:latin typeface="Arial"/>
                <a:cs typeface="Arial"/>
              </a:rPr>
              <a:t>in annual ryegrass.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&gt;Probiotics may improve crop NUE and reduce N fertilizer demands by at least </a:t>
            </a: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3 potential mechanisms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CA" sz="2000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1.Convert atmospheric N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gas into ammonia fertilizer (biological N fixation);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2. Stimulate root growth;</a:t>
            </a:r>
            <a:r>
              <a:rPr lang="en-CA" sz="2000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3. Recycle internal reserves of organic N from senescing tissues, for export to growing tissues.</a:t>
            </a: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82130"/>
            <a:ext cx="6383925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3AD2DD1-4193-42A0-8EE3-5205175A5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9204"/>
            <a:ext cx="4675255" cy="2064491"/>
          </a:xfrm>
          <a:prstGeom prst="rect">
            <a:avLst/>
          </a:prstGeom>
          <a:noFill/>
        </p:spPr>
      </p:pic>
      <p:pic>
        <p:nvPicPr>
          <p:cNvPr id="15" name="Content Placeholder 3" descr="Figure7.tif"/>
          <p:cNvPicPr>
            <a:picLocks noChangeAspect="1"/>
          </p:cNvPicPr>
          <p:nvPr/>
        </p:nvPicPr>
        <p:blipFill rotWithShape="1">
          <a:blip r:embed="rId5" cstate="print"/>
          <a:srcRect l="31865" r="-31865" b="70730"/>
          <a:stretch/>
        </p:blipFill>
        <p:spPr>
          <a:xfrm>
            <a:off x="4675256" y="1829994"/>
            <a:ext cx="6665472" cy="2109444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5400000">
            <a:off x="4525334" y="2477969"/>
            <a:ext cx="516952" cy="523221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60073" y="28251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Culturing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588" y="202230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Sources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0"/>
    </mc:Choice>
    <mc:Fallback xmlns="">
      <p:transition xmlns:p14="http://schemas.microsoft.com/office/powerpoint/2010/main" spd="slow" advTm="2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3" y="-20391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Research Pipeline (2008-2020)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83" y="973175"/>
            <a:ext cx="735375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1.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Selected and grew wild relatives and ancient farmer landraces of corn (</a:t>
            </a:r>
            <a:r>
              <a:rPr lang="en-US" sz="2000" i="1" dirty="0" err="1">
                <a:solidFill>
                  <a:srgbClr val="000000"/>
                </a:solidFill>
                <a:latin typeface="Arial"/>
                <a:cs typeface="Arial"/>
              </a:rPr>
              <a:t>Zea</a:t>
            </a:r>
            <a:r>
              <a:rPr lang="en-US" sz="2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family) reported to grow in low N soils, including many under dry conditions.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2.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Cultured microbes from these plants on N-free media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CA" sz="2000" b="1" dirty="0">
                <a:solidFill>
                  <a:srgbClr val="000000"/>
                </a:solidFill>
                <a:latin typeface="Arial"/>
                <a:cs typeface="Arial"/>
              </a:rPr>
              <a:t>Step 3.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Screened microbes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for nitrogen fixation activity.</a:t>
            </a: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15843"/>
            <a:ext cx="8145797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bacteri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78" y="1971717"/>
            <a:ext cx="1294830" cy="1096262"/>
          </a:xfrm>
          <a:prstGeom prst="rect">
            <a:avLst/>
          </a:prstGeom>
        </p:spPr>
      </p:pic>
      <p:pic>
        <p:nvPicPr>
          <p:cNvPr id="14" name="Picture 2" descr="D:\PhD\Lab work\4-Sclerotinia paper\1-July 2015\Chapalote from CIMMYT under creative commons licen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/>
          <a:stretch/>
        </p:blipFill>
        <p:spPr bwMode="auto">
          <a:xfrm>
            <a:off x="7585278" y="1040226"/>
            <a:ext cx="1294829" cy="100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acintosh HD:Users:raizada:Documents:Grants:NSERC I2I Malinda 2018 GlnLux rhizobia N inoculants:12I grant figures:Fig 3 GlnLux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7"/>
          <a:stretch/>
        </p:blipFill>
        <p:spPr bwMode="auto">
          <a:xfrm>
            <a:off x="7585278" y="3067979"/>
            <a:ext cx="1294829" cy="899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Isosceles Triangle 8"/>
          <p:cNvSpPr/>
          <p:nvPr/>
        </p:nvSpPr>
        <p:spPr>
          <a:xfrm rot="10800000">
            <a:off x="7937883" y="2042796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0800000">
            <a:off x="7981063" y="3067979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55919" y="33246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Gln</a:t>
            </a:r>
            <a:r>
              <a:rPr lang="en-US" sz="1400" b="1" dirty="0">
                <a:solidFill>
                  <a:schemeClr val="bg1"/>
                </a:solidFill>
              </a:rPr>
              <a:t> export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58511" y="2695298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Culturing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xmlns:p14="http://schemas.microsoft.com/office/powerpoint/2010/main" spd="slow" advTm="2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3" y="-20391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Research Pipeline (2008-2020)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83" y="973175"/>
            <a:ext cx="735375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1.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Selected and grew wild relatives and ancient farmer landraces of corn (</a:t>
            </a:r>
            <a:r>
              <a:rPr lang="en-US" sz="2000" i="1" dirty="0" err="1">
                <a:solidFill>
                  <a:srgbClr val="000000"/>
                </a:solidFill>
                <a:latin typeface="Arial"/>
                <a:cs typeface="Arial"/>
              </a:rPr>
              <a:t>Zea</a:t>
            </a:r>
            <a:r>
              <a:rPr lang="en-US" sz="2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family) reported to grow in low N soils, including many under dry conditions.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Step 2.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Cultured microbes from these plants on N-free media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CA" sz="2000" b="1" dirty="0">
                <a:solidFill>
                  <a:srgbClr val="000000"/>
                </a:solidFill>
                <a:latin typeface="Arial"/>
                <a:cs typeface="Arial"/>
              </a:rPr>
              <a:t>Step 3.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Screened microbes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for nitrogen fixation activity.</a:t>
            </a: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r>
              <a:rPr lang="en-CA" sz="2000" b="1" dirty="0">
                <a:solidFill>
                  <a:srgbClr val="000000"/>
                </a:solidFill>
                <a:latin typeface="Arial"/>
                <a:cs typeface="Arial"/>
              </a:rPr>
              <a:t>Step 4.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Tested hundreds of microbes for their ability to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promote shoot and root growth of annual ryegrass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 the absence of N fertilizer in test tubes (14 promising strains identified </a:t>
            </a: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that improve root biomass by 30-80% in 3 trials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CA" sz="20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15843"/>
            <a:ext cx="8145797" cy="0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54612" y="5711497"/>
            <a:ext cx="8640000" cy="976342"/>
            <a:chOff x="-658547" y="5711661"/>
            <a:chExt cx="11978640" cy="9763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67509B-BA8D-4251-9D93-0BF719453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8547" y="6258916"/>
              <a:ext cx="11978640" cy="4290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8F097-A1AD-4BF1-BADC-26D7599C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58545" y="5711661"/>
              <a:ext cx="11952003" cy="538781"/>
            </a:xfrm>
            <a:prstGeom prst="rect">
              <a:avLst/>
            </a:prstGeom>
          </p:spPr>
        </p:pic>
      </p:grpSp>
      <p:pic>
        <p:nvPicPr>
          <p:cNvPr id="17" name="Picture 16" descr="C:\Users\hshehata\Dropbox\Turf\P1070583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206" r="63227" b="30434"/>
          <a:stretch/>
        </p:blipFill>
        <p:spPr bwMode="auto">
          <a:xfrm>
            <a:off x="7585278" y="3854640"/>
            <a:ext cx="1294829" cy="1722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bacteria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78" y="1971717"/>
            <a:ext cx="1294830" cy="1096262"/>
          </a:xfrm>
          <a:prstGeom prst="rect">
            <a:avLst/>
          </a:prstGeom>
        </p:spPr>
      </p:pic>
      <p:pic>
        <p:nvPicPr>
          <p:cNvPr id="14" name="Picture 2" descr="D:\PhD\Lab work\4-Sclerotinia paper\1-July 2015\Chapalote from CIMMYT under creative commons licens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/>
          <a:stretch/>
        </p:blipFill>
        <p:spPr bwMode="auto">
          <a:xfrm>
            <a:off x="7585278" y="1040226"/>
            <a:ext cx="1294829" cy="100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acintosh HD:Users:raizada:Documents:Grants:NSERC I2I Malinda 2018 GlnLux rhizobia N inoculants:12I grant figures:Fig 3 GlnLux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7"/>
          <a:stretch/>
        </p:blipFill>
        <p:spPr bwMode="auto">
          <a:xfrm>
            <a:off x="7585278" y="3067979"/>
            <a:ext cx="1294829" cy="899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Isosceles Triangle 8"/>
          <p:cNvSpPr/>
          <p:nvPr/>
        </p:nvSpPr>
        <p:spPr>
          <a:xfrm rot="10800000">
            <a:off x="7937883" y="2042796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0800000">
            <a:off x="7981063" y="3067979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7981063" y="3967020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981063" y="5575379"/>
            <a:ext cx="415827" cy="272236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55919" y="33246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Gln</a:t>
            </a:r>
            <a:r>
              <a:rPr lang="en-US" sz="1400" b="1" dirty="0">
                <a:solidFill>
                  <a:schemeClr val="bg1"/>
                </a:solidFill>
              </a:rPr>
              <a:t> export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78909" y="502180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Annual ryegrass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 NUE trial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58511" y="2695298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Culturing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8"/>
    </mc:Choice>
    <mc:Fallback xmlns="">
      <p:transition xmlns:p14="http://schemas.microsoft.com/office/powerpoint/2010/main" spd="slow" advTm="1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video 2 - Raizada</Template>
  <TotalTime>0</TotalTime>
  <Words>1313</Words>
  <Application>Microsoft Office PowerPoint</Application>
  <PresentationFormat>On-screen Show (4:3)</PresentationFormat>
  <Paragraphs>179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Testing Probiotics to Reduce Nitrogen Fertilizer and Water Usage in Turfgrasses:  Project Funded by OTRF </vt:lpstr>
      <vt:lpstr>Challenges and opportunities</vt:lpstr>
      <vt:lpstr>Challenges and opportunities</vt:lpstr>
      <vt:lpstr>Challenges and opportunities</vt:lpstr>
      <vt:lpstr>Research Background</vt:lpstr>
      <vt:lpstr>Research Background</vt:lpstr>
      <vt:lpstr>Research Background</vt:lpstr>
      <vt:lpstr>Research Pipeline (2008-2020)</vt:lpstr>
      <vt:lpstr>Research Pipeline (2008-2020)</vt:lpstr>
      <vt:lpstr>PowerPoint Presentation</vt:lpstr>
      <vt:lpstr>PowerPoint Presentation</vt:lpstr>
      <vt:lpstr>PowerPoint Presentation</vt:lpstr>
      <vt:lpstr>Project Deliverables</vt:lpstr>
      <vt:lpstr>Acknowledgements</vt:lpstr>
    </vt:vector>
  </TitlesOfParts>
  <Company>University of Guelph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Probiotics to Reduce Nitrogen Fertilizer and Water Usage in Turfgrasses:  Project Funded by OTRF </dc:title>
  <dc:creator>Debbie Conrad</dc:creator>
  <cp:lastModifiedBy>Debbie Conrad</cp:lastModifiedBy>
  <cp:revision>1</cp:revision>
  <dcterms:created xsi:type="dcterms:W3CDTF">2020-11-02T13:48:15Z</dcterms:created>
  <dcterms:modified xsi:type="dcterms:W3CDTF">2020-11-02T13:48:54Z</dcterms:modified>
</cp:coreProperties>
</file>